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Raleway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-regular.fntdata"/><Relationship Id="rId50" Type="http://schemas.openxmlformats.org/officeDocument/2006/relationships/slide" Target="slides/slide45.xml"/><Relationship Id="rId53" Type="http://schemas.openxmlformats.org/officeDocument/2006/relationships/font" Target="fonts/Raleway-italic.fntdata"/><Relationship Id="rId52" Type="http://schemas.openxmlformats.org/officeDocument/2006/relationships/font" Target="fonts/Raleway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e94f84f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e94f84f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2e94f84f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2e94f84f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2f4ee89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2f4ee89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8309edd6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8309edd6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8309edd6c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8309edd6c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8309edd6c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8309edd6c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309edd6c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309edd6c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8309edd6c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8309edd6c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8309edd6c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8309edd6c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e94f84f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2e94f84f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2e94f84f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2e94f84f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309edd6c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8309edd6c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8309edd6c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8309edd6c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2e94f84f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2e94f84f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309edd6c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309edd6c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309edd6c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309edd6c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309edd6c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309edd6c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309edd6c4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309edd6c4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2e94f84f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2e94f84f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309edd6c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309edd6c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2e94f84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2e94f84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309edd6c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309edd6c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8305e6d1f5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8305e6d1f5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309edd6c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309edd6c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309edd6c4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8309edd6c4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309edd6c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309edd6c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305e6d1f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8305e6d1f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309edd6c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8309edd6c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8309edd6c4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8309edd6c4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305e6d1f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8305e6d1f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8305e6d1f5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8305e6d1f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82e94f84f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82e94f84f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309edd6c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309edd6c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8305e6d1f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8305e6d1f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305e6d1f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305e6d1f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8305e6d1f5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8305e6d1f5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309edd6c4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309edd6c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305e6d1f5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8305e6d1f5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82e94f84f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82e94f84f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2e94f84f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82e94f84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82e94f84f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82e94f84f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Engineering </a:t>
            </a:r>
            <a:r>
              <a:rPr lang="en"/>
              <a:t>Brown Bag</a:t>
            </a:r>
            <a:r>
              <a:rPr lang="en"/>
              <a:t> Session #1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guide by Gab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4294967295"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Tools</a:t>
            </a:r>
            <a:endParaRPr b="0" sz="24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300" y="1970550"/>
            <a:ext cx="1018225" cy="10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6075" y="1970562"/>
            <a:ext cx="1796499" cy="9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 rotWithShape="1">
          <a:blip r:embed="rId5">
            <a:alphaModFix/>
          </a:blip>
          <a:srcRect b="0" l="0" r="70297" t="0"/>
          <a:stretch/>
        </p:blipFill>
        <p:spPr>
          <a:xfrm>
            <a:off x="6773125" y="1970548"/>
            <a:ext cx="1078057" cy="10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2"/>
          <p:cNvSpPr txBox="1"/>
          <p:nvPr/>
        </p:nvSpPr>
        <p:spPr>
          <a:xfrm>
            <a:off x="1307313" y="3325625"/>
            <a:ext cx="107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XAMPP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22"/>
          <p:cNvSpPr txBox="1"/>
          <p:nvPr/>
        </p:nvSpPr>
        <p:spPr>
          <a:xfrm>
            <a:off x="4025213" y="3325625"/>
            <a:ext cx="10782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MySQL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706752" y="3325625"/>
            <a:ext cx="12108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Pentaho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22"/>
          <p:cNvSpPr txBox="1"/>
          <p:nvPr/>
        </p:nvSpPr>
        <p:spPr>
          <a:xfrm>
            <a:off x="424708" y="3806825"/>
            <a:ext cx="2843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Runs a local server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And MySQL for dev.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2"/>
          <p:cNvSpPr txBox="1"/>
          <p:nvPr/>
        </p:nvSpPr>
        <p:spPr>
          <a:xfrm>
            <a:off x="3142633" y="3806825"/>
            <a:ext cx="2843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DB Environment we’ll use for the exercise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7" name="Google Shape;137;p22"/>
          <p:cNvSpPr txBox="1"/>
          <p:nvPr/>
        </p:nvSpPr>
        <p:spPr>
          <a:xfrm>
            <a:off x="5890458" y="3806825"/>
            <a:ext cx="2843400" cy="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Open source ETL tool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4294967295" type="title"/>
          </p:nvPr>
        </p:nvSpPr>
        <p:spPr>
          <a:xfrm>
            <a:off x="260849" y="65400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We’ll Tackle the Following: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0" lang="en">
                <a:solidFill>
                  <a:srgbClr val="000000"/>
                </a:solidFill>
              </a:rPr>
              <a:t>Reading DB Entity Relationship Diagrams</a:t>
            </a:r>
            <a:endParaRPr b="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000"/>
              <a:buAutoNum type="arabicPeriod"/>
            </a:pPr>
            <a:r>
              <a:rPr b="0" lang="en">
                <a:solidFill>
                  <a:srgbClr val="000000"/>
                </a:solidFill>
              </a:rPr>
              <a:t>Data Engineering with SQL</a:t>
            </a:r>
            <a:endParaRPr b="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>
                <a:solidFill>
                  <a:srgbClr val="000000"/>
                </a:solidFill>
              </a:rPr>
              <a:t>(Best Practices)</a:t>
            </a:r>
            <a:endParaRPr b="0">
              <a:solidFill>
                <a:srgbClr val="000000"/>
              </a:solidFill>
            </a:endParaRPr>
          </a:p>
          <a:p>
            <a:pPr indent="-419100" lvl="0" marL="457200" rtl="0" algn="l">
              <a:spcBef>
                <a:spcPts val="1000"/>
              </a:spcBef>
              <a:spcAft>
                <a:spcPts val="0"/>
              </a:spcAft>
              <a:buSzPts val="3000"/>
              <a:buAutoNum type="arabicPeriod"/>
            </a:pPr>
            <a:r>
              <a:rPr b="0" lang="en"/>
              <a:t>Using Pentaho for ETL</a:t>
            </a:r>
            <a:endParaRPr b="0"/>
          </a:p>
          <a:p>
            <a:pPr indent="-4191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3000"/>
              <a:buAutoNum type="arabicPeriod"/>
            </a:pPr>
            <a:r>
              <a:rPr b="0" lang="en">
                <a:solidFill>
                  <a:srgbClr val="000000"/>
                </a:solidFill>
              </a:rPr>
              <a:t>Normalization</a:t>
            </a:r>
            <a:endParaRPr b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HANDS ON ACTIVITY #1</a:t>
            </a:r>
            <a:endParaRPr b="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5146" y="1778800"/>
            <a:ext cx="3073700" cy="281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261675" y="272793"/>
            <a:ext cx="62442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936" y="1307200"/>
            <a:ext cx="4380126" cy="2963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 txBox="1"/>
          <p:nvPr/>
        </p:nvSpPr>
        <p:spPr>
          <a:xfrm>
            <a:off x="1533438" y="4393425"/>
            <a:ext cx="60771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Seller of classic and vintage cars and motorbikes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261675" y="272793"/>
            <a:ext cx="62442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 - 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45229" y="1178725"/>
            <a:ext cx="80724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rabi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The report they have are currently use is manually computed through pivot tables on excel.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rabi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They want to automate the process to reduce the time for reports preparation.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rabi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They are also looking into integrating their data to BI Tools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261675" y="272800"/>
            <a:ext cx="8156100" cy="103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Client - What We’ll Need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7" name="Google Shape;167;p27"/>
          <p:cNvSpPr txBox="1"/>
          <p:nvPr/>
        </p:nvSpPr>
        <p:spPr>
          <a:xfrm>
            <a:off x="345225" y="1178725"/>
            <a:ext cx="8072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rabi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Expected Output / Sample Data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rabi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Identify the sources of data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lphaL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Get the Entity Relationship Diagram of their database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rtl="0" algn="l">
              <a:spcBef>
                <a:spcPts val="1000"/>
              </a:spcBef>
              <a:spcAft>
                <a:spcPts val="0"/>
              </a:spcAft>
              <a:buSzPts val="2000"/>
              <a:buFont typeface="Raleway"/>
              <a:buAutoNum type="alphaLcPeriod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Get the Data Dictionary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660276"/>
            <a:ext cx="7705749" cy="42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1303800" y="119088"/>
            <a:ext cx="6536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Sample Output - Monthly Transactions Report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125" y="659851"/>
            <a:ext cx="7705749" cy="4299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9"/>
          <p:cNvGrpSpPr/>
          <p:nvPr/>
        </p:nvGrpSpPr>
        <p:grpSpPr>
          <a:xfrm>
            <a:off x="6119825" y="2059348"/>
            <a:ext cx="2861729" cy="2798394"/>
            <a:chOff x="6803275" y="395363"/>
            <a:chExt cx="2212050" cy="2537076"/>
          </a:xfrm>
        </p:grpSpPr>
        <p:pic>
          <p:nvPicPr>
            <p:cNvPr id="180" name="Google Shape;180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1" name="Google Shape;181;p2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Columns Needed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800"/>
                </a:spcBef>
                <a:spcAft>
                  <a:spcPts val="0"/>
                </a:spcAft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Date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Number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name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Order Number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Status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Product Name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Quantity Ordered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200"/>
                <a:buFont typeface="Raleway"/>
                <a:buChar char="-"/>
              </a:pP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Total Value</a:t>
              </a:r>
              <a:endParaRPr b="1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3" name="Google Shape;183;p29"/>
          <p:cNvSpPr txBox="1"/>
          <p:nvPr/>
        </p:nvSpPr>
        <p:spPr>
          <a:xfrm>
            <a:off x="1303800" y="119088"/>
            <a:ext cx="65364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AutoNum type="arabicPeriod"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Sample Output - Monthly Transactions Report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4294967295" type="title"/>
          </p:nvPr>
        </p:nvSpPr>
        <p:spPr>
          <a:xfrm>
            <a:off x="283100" y="391513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2. ERD - What is an ERD?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189" name="Google Shape;189;p30"/>
          <p:cNvSpPr txBox="1"/>
          <p:nvPr/>
        </p:nvSpPr>
        <p:spPr>
          <a:xfrm>
            <a:off x="357150" y="1108688"/>
            <a:ext cx="8072400" cy="28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Raleway"/>
              <a:buChar char="●"/>
            </a:pPr>
            <a:r>
              <a:rPr lang="en" sz="2500">
                <a:latin typeface="Raleway"/>
                <a:ea typeface="Raleway"/>
                <a:cs typeface="Raleway"/>
                <a:sym typeface="Raleway"/>
              </a:rPr>
              <a:t>An Entity Relationship Diagram (ERD) is a snapshot of data structures. 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  <a:p>
            <a:pPr indent="-387350" lvl="0" marL="457200" rtl="0" algn="l">
              <a:spcBef>
                <a:spcPts val="1000"/>
              </a:spcBef>
              <a:spcAft>
                <a:spcPts val="0"/>
              </a:spcAft>
              <a:buSzPts val="2500"/>
              <a:buFont typeface="Raleway"/>
              <a:buChar char="●"/>
            </a:pPr>
            <a:r>
              <a:rPr lang="en" sz="2500">
                <a:latin typeface="Raleway"/>
                <a:ea typeface="Raleway"/>
                <a:cs typeface="Raleway"/>
                <a:sym typeface="Raleway"/>
              </a:rPr>
              <a:t>An Entity Relationship Diagram shows entities (tables) in a database and relationships between tables within that database.</a:t>
            </a:r>
            <a:endParaRPr sz="25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401400"/>
            <a:ext cx="49530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idx="4294967295" type="title"/>
          </p:nvPr>
        </p:nvSpPr>
        <p:spPr>
          <a:xfrm>
            <a:off x="260850" y="3064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2. ERD - </a:t>
            </a:r>
            <a:r>
              <a:rPr lang="en">
                <a:solidFill>
                  <a:schemeClr val="accent5"/>
                </a:solidFill>
              </a:rPr>
              <a:t>Reading ERDs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Data Engineering</a:t>
            </a:r>
            <a:endParaRPr sz="24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Creating pipelines to deliver the data an organization needs from various sources to just one source.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Cleaning data to be usable for analysis, models, and other applications.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550" y="712150"/>
            <a:ext cx="2324425" cy="40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6025" y="1066750"/>
            <a:ext cx="41719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2"/>
          <p:cNvSpPr txBox="1"/>
          <p:nvPr>
            <p:ph idx="4294967295" type="title"/>
          </p:nvPr>
        </p:nvSpPr>
        <p:spPr>
          <a:xfrm>
            <a:off x="260850" y="3064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2. ERD - Reading ERDs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129000"/>
            <a:ext cx="49530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3"/>
          <p:cNvSpPr txBox="1"/>
          <p:nvPr>
            <p:ph idx="4294967295" type="title"/>
          </p:nvPr>
        </p:nvSpPr>
        <p:spPr>
          <a:xfrm>
            <a:off x="260850" y="3064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2. ERD - Reading ERDs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4294967295" type="title"/>
          </p:nvPr>
        </p:nvSpPr>
        <p:spPr>
          <a:xfrm>
            <a:off x="260850" y="1448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2. ERD - Classic Models ERD</a:t>
            </a:r>
            <a:endParaRPr b="0" sz="2400"/>
          </a:p>
        </p:txBody>
      </p:sp>
      <p:pic>
        <p:nvPicPr>
          <p:cNvPr id="213" name="Google Shape;2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50" y="756175"/>
            <a:ext cx="6298475" cy="42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4294967295" type="title"/>
          </p:nvPr>
        </p:nvSpPr>
        <p:spPr>
          <a:xfrm>
            <a:off x="260850" y="1448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2. ERD - Classic Models ERD</a:t>
            </a:r>
            <a:endParaRPr b="0" sz="2400"/>
          </a:p>
        </p:txBody>
      </p:sp>
      <p:pic>
        <p:nvPicPr>
          <p:cNvPr id="219" name="Google Shape;21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25" y="624325"/>
            <a:ext cx="6491900" cy="4425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35"/>
          <p:cNvGrpSpPr/>
          <p:nvPr/>
        </p:nvGrpSpPr>
        <p:grpSpPr>
          <a:xfrm>
            <a:off x="6738894" y="2583673"/>
            <a:ext cx="2242576" cy="2274235"/>
            <a:chOff x="6803275" y="395363"/>
            <a:chExt cx="2212050" cy="2537076"/>
          </a:xfrm>
        </p:grpSpPr>
        <p:pic>
          <p:nvPicPr>
            <p:cNvPr id="221" name="Google Shape;221;p3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22" name="Google Shape;222;p3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3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Columns Needed</a:t>
              </a:r>
              <a:endParaRPr b="1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800"/>
                </a:spcBef>
                <a:spcAft>
                  <a:spcPts val="0"/>
                </a:spcAft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Date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Number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name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Order Number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Status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Product Name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Quantity Ordered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Total Value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idx="4294967295" type="title"/>
          </p:nvPr>
        </p:nvSpPr>
        <p:spPr>
          <a:xfrm>
            <a:off x="260850" y="1448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2. ERD - Classic Models ERD</a:t>
            </a:r>
            <a:endParaRPr b="0" sz="2400"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325" y="624325"/>
            <a:ext cx="6491900" cy="4425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36"/>
          <p:cNvGrpSpPr/>
          <p:nvPr/>
        </p:nvGrpSpPr>
        <p:grpSpPr>
          <a:xfrm>
            <a:off x="6738894" y="2583673"/>
            <a:ext cx="2242576" cy="2274235"/>
            <a:chOff x="6803275" y="395363"/>
            <a:chExt cx="2212050" cy="2537076"/>
          </a:xfrm>
        </p:grpSpPr>
        <p:pic>
          <p:nvPicPr>
            <p:cNvPr id="231" name="Google Shape;23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32" name="Google Shape;232;p36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b="1"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b="1"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Columns Needed</a:t>
              </a:r>
              <a:endParaRPr b="1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800"/>
                </a:spcBef>
                <a:spcAft>
                  <a:spcPts val="0"/>
                </a:spcAft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Date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Number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Customer name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Order Number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Status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Product Name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Quantity Ordered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2921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Raleway"/>
                <a:buChar char="-"/>
              </a:pPr>
              <a:r>
                <a:rPr b="1" lang="en" sz="10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Total Value</a:t>
              </a:r>
              <a:endParaRPr b="1" sz="1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34" name="Google Shape;234;p36"/>
          <p:cNvSpPr/>
          <p:nvPr/>
        </p:nvSpPr>
        <p:spPr>
          <a:xfrm>
            <a:off x="2690825" y="654850"/>
            <a:ext cx="1666800" cy="29526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4572000" y="1009675"/>
            <a:ext cx="1238400" cy="18120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6"/>
          <p:cNvSpPr/>
          <p:nvPr/>
        </p:nvSpPr>
        <p:spPr>
          <a:xfrm>
            <a:off x="4572000" y="3512350"/>
            <a:ext cx="1404900" cy="14289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5903125" y="747725"/>
            <a:ext cx="1514400" cy="20025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88" y="1239800"/>
            <a:ext cx="8391025" cy="325366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7"/>
          <p:cNvSpPr txBox="1"/>
          <p:nvPr>
            <p:ph idx="4294967295" type="title"/>
          </p:nvPr>
        </p:nvSpPr>
        <p:spPr>
          <a:xfrm>
            <a:off x="260850" y="144800"/>
            <a:ext cx="86223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3</a:t>
            </a:r>
            <a:r>
              <a:rPr lang="en">
                <a:solidFill>
                  <a:schemeClr val="accent5"/>
                </a:solidFill>
              </a:rPr>
              <a:t>. Data Dictionary - Sample</a:t>
            </a:r>
            <a:endParaRPr b="0"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HANDS ON ACTIVITY #1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Data Engineering with SQL</a:t>
            </a:r>
            <a:br>
              <a:rPr lang="en">
                <a:solidFill>
                  <a:schemeClr val="accent5"/>
                </a:solidFill>
              </a:rPr>
            </a:b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4000">
                <a:solidFill>
                  <a:srgbClr val="FFFFFF"/>
                </a:solidFill>
              </a:rPr>
              <a:t>Open SQL Codes/HOA#1 Folder and start from Query #1</a:t>
            </a:r>
            <a:endParaRPr b="0"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5"/>
                </a:solidFill>
              </a:rPr>
              <a:t>HANDS ON ACTIVITY #2</a:t>
            </a:r>
            <a:br>
              <a:rPr lang="en">
                <a:solidFill>
                  <a:schemeClr val="accent5"/>
                </a:solidFill>
              </a:rPr>
            </a:br>
            <a:r>
              <a:rPr lang="en">
                <a:solidFill>
                  <a:schemeClr val="accent5"/>
                </a:solidFill>
              </a:rPr>
              <a:t>Making Pipelines with Pentaho</a:t>
            </a:r>
            <a:endParaRPr b="0" sz="40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0"/>
          <p:cNvSpPr txBox="1"/>
          <p:nvPr>
            <p:ph type="title"/>
          </p:nvPr>
        </p:nvSpPr>
        <p:spPr>
          <a:xfrm>
            <a:off x="283100" y="557000"/>
            <a:ext cx="6244200" cy="16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Intro to Database Normalization</a:t>
            </a:r>
            <a:endParaRPr b="0" sz="4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950" y="2247300"/>
            <a:ext cx="3723446" cy="251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Normalization</a:t>
            </a:r>
            <a:endParaRPr sz="2400"/>
          </a:p>
        </p:txBody>
      </p:sp>
      <p:sp>
        <p:nvSpPr>
          <p:cNvPr id="265" name="Google Shape;265;p41"/>
          <p:cNvSpPr txBox="1"/>
          <p:nvPr>
            <p:ph idx="4294967295" type="title"/>
          </p:nvPr>
        </p:nvSpPr>
        <p:spPr>
          <a:xfrm>
            <a:off x="535775" y="1480150"/>
            <a:ext cx="5197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A database design practice that reduces redundant data in relational databases.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Basically splitting up large tables into smaller tables</a:t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6" name="Google Shape;2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925" y="368750"/>
            <a:ext cx="3106225" cy="440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idx="4294967295" type="title"/>
          </p:nvPr>
        </p:nvSpPr>
        <p:spPr>
          <a:xfrm>
            <a:off x="535775" y="712150"/>
            <a:ext cx="7211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Normalization Pros and Cons</a:t>
            </a:r>
            <a:endParaRPr sz="2400"/>
          </a:p>
        </p:txBody>
      </p:sp>
      <p:sp>
        <p:nvSpPr>
          <p:cNvPr id="272" name="Google Shape;272;p42"/>
          <p:cNvSpPr txBox="1"/>
          <p:nvPr>
            <p:ph idx="4294967295" type="title"/>
          </p:nvPr>
        </p:nvSpPr>
        <p:spPr>
          <a:xfrm>
            <a:off x="535775" y="1480150"/>
            <a:ext cx="4036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Pros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Updating and Inserting data is faster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Tables are smaller so memory space is minimal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Data integrity and consistency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p42"/>
          <p:cNvSpPr txBox="1"/>
          <p:nvPr>
            <p:ph idx="4294967295" type="title"/>
          </p:nvPr>
        </p:nvSpPr>
        <p:spPr>
          <a:xfrm>
            <a:off x="4652950" y="1480150"/>
            <a:ext cx="4036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Cons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Joins is required, making queries more complicated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Slower and lots of processing</a:t>
            </a:r>
            <a:endParaRPr b="0"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Lato"/>
              <a:buChar char="-"/>
            </a:pPr>
            <a:r>
              <a:rPr b="0" lang="en" sz="2000">
                <a:latin typeface="Lato"/>
                <a:ea typeface="Lato"/>
                <a:cs typeface="Lato"/>
                <a:sym typeface="Lato"/>
              </a:rPr>
              <a:t>Difficult and expensive to do</a:t>
            </a:r>
            <a:endParaRPr b="0"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 txBox="1"/>
          <p:nvPr>
            <p:ph idx="4294967295" type="title"/>
          </p:nvPr>
        </p:nvSpPr>
        <p:spPr>
          <a:xfrm>
            <a:off x="789150" y="241650"/>
            <a:ext cx="7565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Quickie: 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Data Warehouse vs Data Lakes</a:t>
            </a:r>
            <a:endParaRPr sz="2400"/>
          </a:p>
        </p:txBody>
      </p:sp>
      <p:sp>
        <p:nvSpPr>
          <p:cNvPr id="279" name="Google Shape;279;p43"/>
          <p:cNvSpPr txBox="1"/>
          <p:nvPr>
            <p:ph idx="4294967295" type="title"/>
          </p:nvPr>
        </p:nvSpPr>
        <p:spPr>
          <a:xfrm>
            <a:off x="535775" y="1480150"/>
            <a:ext cx="4036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Data Warehouse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ETL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Clean / Transformed data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Transactions / Scheduled inputs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Mainly for transactional data (Sales, inventory, 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Business Intelligence / Reports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0" name="Google Shape;280;p43"/>
          <p:cNvSpPr txBox="1"/>
          <p:nvPr>
            <p:ph idx="4294967295" type="title"/>
          </p:nvPr>
        </p:nvSpPr>
        <p:spPr>
          <a:xfrm>
            <a:off x="4652950" y="1480150"/>
            <a:ext cx="40362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Data Lakes</a:t>
            </a:r>
            <a:endParaRPr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ELT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Purely raw data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Large amounts of inputs per second.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Mainly for analysis</a:t>
            </a:r>
            <a:endParaRPr b="0" sz="1700">
              <a:latin typeface="Lato"/>
              <a:ea typeface="Lato"/>
              <a:cs typeface="Lato"/>
              <a:sym typeface="Lato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Lato"/>
              <a:buChar char="-"/>
            </a:pPr>
            <a:r>
              <a:rPr b="0" lang="en" sz="1700">
                <a:latin typeface="Lato"/>
                <a:ea typeface="Lato"/>
                <a:cs typeface="Lato"/>
                <a:sym typeface="Lato"/>
              </a:rPr>
              <a:t>Data Analytics and Science</a:t>
            </a:r>
            <a:endParaRPr b="0" sz="17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Normalization Forms</a:t>
            </a:r>
            <a:endParaRPr sz="2400"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850" y="2387900"/>
            <a:ext cx="8440300" cy="62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Unnormalized</a:t>
            </a:r>
            <a:r>
              <a:rPr lang="en" sz="3600">
                <a:solidFill>
                  <a:schemeClr val="dk1"/>
                </a:solidFill>
              </a:rPr>
              <a:t> Form</a:t>
            </a:r>
            <a:endParaRPr sz="24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6100"/>
            <a:ext cx="8839200" cy="154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1st </a:t>
            </a:r>
            <a:r>
              <a:rPr lang="en" sz="3600">
                <a:solidFill>
                  <a:schemeClr val="dk1"/>
                </a:solidFill>
              </a:rPr>
              <a:t>Normal Form</a:t>
            </a:r>
            <a:endParaRPr sz="2400"/>
          </a:p>
        </p:txBody>
      </p:sp>
      <p:sp>
        <p:nvSpPr>
          <p:cNvPr id="298" name="Google Shape;298;p46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Every attribute in every row should be a single atomic value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Each row should be unique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Unnormalized</a:t>
            </a:r>
            <a:r>
              <a:rPr lang="en" sz="3600">
                <a:solidFill>
                  <a:schemeClr val="dk1"/>
                </a:solidFill>
              </a:rPr>
              <a:t> Form</a:t>
            </a:r>
            <a:endParaRPr sz="2400"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66100"/>
            <a:ext cx="8839200" cy="1545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1st Normal Form</a:t>
            </a:r>
            <a:endParaRPr sz="2400"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5700"/>
            <a:ext cx="8839201" cy="232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2nd </a:t>
            </a:r>
            <a:r>
              <a:rPr lang="en" sz="3600">
                <a:solidFill>
                  <a:schemeClr val="dk1"/>
                </a:solidFill>
              </a:rPr>
              <a:t>Normal Form</a:t>
            </a:r>
            <a:endParaRPr sz="2400"/>
          </a:p>
        </p:txBody>
      </p:sp>
      <p:sp>
        <p:nvSpPr>
          <p:cNvPr id="316" name="Google Shape;316;p49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The table must be in 1st normal form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Every composite keys must be dependent on a primary key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Composite keys are a group of keys that can uniquely identify a row together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1st Normal Form</a:t>
            </a:r>
            <a:endParaRPr sz="2400"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5700"/>
            <a:ext cx="8839201" cy="23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0"/>
          <p:cNvSpPr txBox="1"/>
          <p:nvPr/>
        </p:nvSpPr>
        <p:spPr>
          <a:xfrm>
            <a:off x="3739750" y="454345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 Rents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1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1st Normal Form</a:t>
            </a:r>
            <a:endParaRPr sz="2400"/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45700"/>
            <a:ext cx="8839201" cy="23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 txBox="1"/>
          <p:nvPr/>
        </p:nvSpPr>
        <p:spPr>
          <a:xfrm>
            <a:off x="3739750" y="454345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 Rents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51"/>
          <p:cNvSpPr/>
          <p:nvPr/>
        </p:nvSpPr>
        <p:spPr>
          <a:xfrm>
            <a:off x="152400" y="2033850"/>
            <a:ext cx="3094800" cy="2440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1"/>
          <p:cNvSpPr/>
          <p:nvPr/>
        </p:nvSpPr>
        <p:spPr>
          <a:xfrm>
            <a:off x="7893025" y="2089750"/>
            <a:ext cx="1195200" cy="24405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1"/>
          <p:cNvSpPr/>
          <p:nvPr/>
        </p:nvSpPr>
        <p:spPr>
          <a:xfrm>
            <a:off x="3247200" y="2033850"/>
            <a:ext cx="4645800" cy="24405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962025"/>
            <a:ext cx="7620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2nd Normal Form</a:t>
            </a:r>
            <a:endParaRPr sz="2400"/>
          </a:p>
        </p:txBody>
      </p:sp>
      <p:pic>
        <p:nvPicPr>
          <p:cNvPr id="339" name="Google Shape;33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5" y="1245600"/>
            <a:ext cx="6837475" cy="10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125" y="2696163"/>
            <a:ext cx="2460225" cy="19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25" y="2760472"/>
            <a:ext cx="4657726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2"/>
          <p:cNvSpPr txBox="1"/>
          <p:nvPr/>
        </p:nvSpPr>
        <p:spPr>
          <a:xfrm>
            <a:off x="6164988" y="466545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 Rents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3" name="Google Shape;343;p52"/>
          <p:cNvSpPr txBox="1"/>
          <p:nvPr/>
        </p:nvSpPr>
        <p:spPr>
          <a:xfrm>
            <a:off x="2160938" y="4567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52"/>
          <p:cNvSpPr txBox="1"/>
          <p:nvPr/>
        </p:nvSpPr>
        <p:spPr>
          <a:xfrm>
            <a:off x="3307500" y="2261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3rd </a:t>
            </a:r>
            <a:r>
              <a:rPr lang="en" sz="3600">
                <a:solidFill>
                  <a:schemeClr val="dk1"/>
                </a:solidFill>
              </a:rPr>
              <a:t>Normal Form</a:t>
            </a:r>
            <a:endParaRPr sz="2400"/>
          </a:p>
        </p:txBody>
      </p:sp>
      <p:sp>
        <p:nvSpPr>
          <p:cNvPr id="350" name="Google Shape;350;p53"/>
          <p:cNvSpPr txBox="1"/>
          <p:nvPr>
            <p:ph idx="4294967295" type="title"/>
          </p:nvPr>
        </p:nvSpPr>
        <p:spPr>
          <a:xfrm>
            <a:off x="535775" y="1480150"/>
            <a:ext cx="80961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The table must be in 2nd normal form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Lato"/>
              <a:buChar char="-"/>
            </a:pPr>
            <a:r>
              <a:rPr b="0" lang="en" sz="2400">
                <a:latin typeface="Lato"/>
                <a:ea typeface="Lato"/>
                <a:cs typeface="Lato"/>
                <a:sym typeface="Lato"/>
              </a:rPr>
              <a:t>Has no transitive functional dependencies</a:t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22426"/>
              </a:buClr>
              <a:buSzPts val="2000"/>
              <a:buChar char="-"/>
            </a:pPr>
            <a:r>
              <a:rPr b="0" lang="en" sz="2000">
                <a:solidFill>
                  <a:srgbClr val="222426"/>
                </a:solidFill>
                <a:highlight>
                  <a:srgbClr val="FFFFFF"/>
                </a:highlight>
              </a:rPr>
              <a:t>X -&gt; Z is a transitive dependency if the following three functional dependencies hold true:</a:t>
            </a:r>
            <a:endParaRPr b="0" sz="2000"/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2000"/>
              <a:buAutoNum type="alphaLcPeriod"/>
            </a:pPr>
            <a:r>
              <a:rPr b="0" lang="en" sz="2000">
                <a:solidFill>
                  <a:srgbClr val="222426"/>
                </a:solidFill>
                <a:highlight>
                  <a:srgbClr val="FFFFFF"/>
                </a:highlight>
              </a:rPr>
              <a:t>X-&gt;Y</a:t>
            </a:r>
            <a:endParaRPr b="0" sz="2000">
              <a:solidFill>
                <a:srgbClr val="222426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2000"/>
              <a:buAutoNum type="alphaLcPeriod"/>
            </a:pPr>
            <a:r>
              <a:rPr b="0" lang="en" sz="2000">
                <a:solidFill>
                  <a:srgbClr val="222426"/>
                </a:solidFill>
                <a:highlight>
                  <a:srgbClr val="FFFFFF"/>
                </a:highlight>
              </a:rPr>
              <a:t>Y does not -&gt;X</a:t>
            </a:r>
            <a:endParaRPr b="0" sz="2000">
              <a:solidFill>
                <a:srgbClr val="222426"/>
              </a:solidFill>
              <a:highlight>
                <a:srgbClr val="FFFFFF"/>
              </a:highlight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426"/>
              </a:buClr>
              <a:buSzPts val="2000"/>
              <a:buAutoNum type="alphaLcPeriod"/>
            </a:pPr>
            <a:r>
              <a:rPr b="0" lang="en" sz="2000">
                <a:solidFill>
                  <a:srgbClr val="222426"/>
                </a:solidFill>
                <a:highlight>
                  <a:srgbClr val="FFFFFF"/>
                </a:highlight>
              </a:rPr>
              <a:t>Y-&gt;Z</a:t>
            </a:r>
            <a:endParaRPr b="0" sz="2000">
              <a:solidFill>
                <a:srgbClr val="222426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4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2nd Normal Form</a:t>
            </a:r>
            <a:endParaRPr sz="2400"/>
          </a:p>
        </p:txBody>
      </p:sp>
      <p:pic>
        <p:nvPicPr>
          <p:cNvPr id="356" name="Google Shape;35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5" y="1245600"/>
            <a:ext cx="6837475" cy="10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125" y="2696163"/>
            <a:ext cx="2460225" cy="19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25" y="2760472"/>
            <a:ext cx="4657726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4"/>
          <p:cNvSpPr txBox="1"/>
          <p:nvPr/>
        </p:nvSpPr>
        <p:spPr>
          <a:xfrm>
            <a:off x="6164988" y="466545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 Rents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p54"/>
          <p:cNvSpPr txBox="1"/>
          <p:nvPr/>
        </p:nvSpPr>
        <p:spPr>
          <a:xfrm>
            <a:off x="2160938" y="4567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p54"/>
          <p:cNvSpPr txBox="1"/>
          <p:nvPr/>
        </p:nvSpPr>
        <p:spPr>
          <a:xfrm>
            <a:off x="3307500" y="2261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2nd Normal Form</a:t>
            </a:r>
            <a:endParaRPr sz="2400"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25" y="1245600"/>
            <a:ext cx="6837475" cy="10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7125" y="2696163"/>
            <a:ext cx="2460225" cy="19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25" y="2760472"/>
            <a:ext cx="4657726" cy="16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5"/>
          <p:cNvSpPr txBox="1"/>
          <p:nvPr/>
        </p:nvSpPr>
        <p:spPr>
          <a:xfrm>
            <a:off x="6164988" y="466545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 Rents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55"/>
          <p:cNvSpPr txBox="1"/>
          <p:nvPr/>
        </p:nvSpPr>
        <p:spPr>
          <a:xfrm>
            <a:off x="2160938" y="4567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Movies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2" name="Google Shape;372;p55"/>
          <p:cNvSpPr txBox="1"/>
          <p:nvPr/>
        </p:nvSpPr>
        <p:spPr>
          <a:xfrm>
            <a:off x="3307500" y="2261000"/>
            <a:ext cx="12645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Customers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p55"/>
          <p:cNvSpPr/>
          <p:nvPr/>
        </p:nvSpPr>
        <p:spPr>
          <a:xfrm>
            <a:off x="6234225" y="1133500"/>
            <a:ext cx="1195200" cy="1187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5"/>
          <p:cNvSpPr/>
          <p:nvPr/>
        </p:nvSpPr>
        <p:spPr>
          <a:xfrm>
            <a:off x="4237250" y="1073900"/>
            <a:ext cx="1195200" cy="11871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>
            <a:off x="3974400" y="2696175"/>
            <a:ext cx="1318800" cy="1870800"/>
          </a:xfrm>
          <a:prstGeom prst="rect">
            <a:avLst/>
          </a:prstGeom>
          <a:noFill/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5"/>
          <p:cNvSpPr txBox="1"/>
          <p:nvPr/>
        </p:nvSpPr>
        <p:spPr>
          <a:xfrm>
            <a:off x="7677850" y="1537150"/>
            <a:ext cx="1195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Dependent</a:t>
            </a:r>
            <a:endParaRPr b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6"/>
          <p:cNvSpPr txBox="1"/>
          <p:nvPr>
            <p:ph idx="4294967295" type="title"/>
          </p:nvPr>
        </p:nvSpPr>
        <p:spPr>
          <a:xfrm>
            <a:off x="464325" y="378775"/>
            <a:ext cx="51972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3rd </a:t>
            </a:r>
            <a:r>
              <a:rPr lang="en" sz="3600">
                <a:solidFill>
                  <a:schemeClr val="dk1"/>
                </a:solidFill>
              </a:rPr>
              <a:t>Normal Form</a:t>
            </a:r>
            <a:endParaRPr sz="2400"/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00" y="1245700"/>
            <a:ext cx="4905551" cy="8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50" y="3546150"/>
            <a:ext cx="4092849" cy="14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713" y="1395300"/>
            <a:ext cx="2329951" cy="16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8218" y="3671693"/>
            <a:ext cx="2594925" cy="122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371" y="2195822"/>
            <a:ext cx="2329950" cy="121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73199" y="2156000"/>
            <a:ext cx="2225825" cy="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7"/>
          <p:cNvSpPr txBox="1"/>
          <p:nvPr>
            <p:ph type="title"/>
          </p:nvPr>
        </p:nvSpPr>
        <p:spPr>
          <a:xfrm>
            <a:off x="398775" y="503500"/>
            <a:ext cx="5502000" cy="9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Session Complete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Homework to be posted on Saturday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  <p:pic>
        <p:nvPicPr>
          <p:cNvPr id="393" name="Google Shape;3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425" y="954400"/>
            <a:ext cx="2604525" cy="3599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6" name="Google Shape;96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Tools Used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8" name="Google Shape;98;p17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SQL 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manipulating local or cloud environments storing the data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ETL Tools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Making pipelines easier with minimal coding.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Python / R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hands on processing of the data and generating pipelines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Big Data Tools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processing significantly large amounts of data.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4294967295" type="title"/>
          </p:nvPr>
        </p:nvSpPr>
        <p:spPr>
          <a:xfrm>
            <a:off x="535775" y="712150"/>
            <a:ext cx="596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Types of Data Engineering</a:t>
            </a:r>
            <a:endParaRPr sz="2400"/>
          </a:p>
        </p:txBody>
      </p:sp>
      <p:sp>
        <p:nvSpPr>
          <p:cNvPr id="104" name="Google Shape;104;p18"/>
          <p:cNvSpPr txBox="1"/>
          <p:nvPr>
            <p:ph idx="4294967295" type="title"/>
          </p:nvPr>
        </p:nvSpPr>
        <p:spPr>
          <a:xfrm>
            <a:off x="535775" y="1480150"/>
            <a:ext cx="8208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SQL Focused, supplemented by ETL tools (Data Warehouse)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Local Environment</a:t>
            </a:r>
            <a:endParaRPr b="0"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Cloud Environment</a:t>
            </a:r>
            <a:endParaRPr b="0"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Big Data Focused, dealing with  significantly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large </a:t>
            </a:r>
            <a:r>
              <a:rPr lang="en" sz="2100">
                <a:latin typeface="Lato"/>
                <a:ea typeface="Lato"/>
                <a:cs typeface="Lato"/>
                <a:sym typeface="Lato"/>
              </a:rPr>
              <a:t>amounts of data (Data Lakes)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Mostly ELT and raw data</a:t>
            </a:r>
            <a:endParaRPr b="0" sz="2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535775" y="712150"/>
            <a:ext cx="596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Types of Data Engineering</a:t>
            </a:r>
            <a:endParaRPr sz="2400"/>
          </a:p>
        </p:txBody>
      </p:sp>
      <p:sp>
        <p:nvSpPr>
          <p:cNvPr id="110" name="Google Shape;110;p19"/>
          <p:cNvSpPr txBox="1"/>
          <p:nvPr>
            <p:ph idx="4294967295" type="title"/>
          </p:nvPr>
        </p:nvSpPr>
        <p:spPr>
          <a:xfrm>
            <a:off x="535775" y="1480150"/>
            <a:ext cx="8208300" cy="30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SQL Focused, supplemented by ETL tools (Data Warehouse)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Local Environment</a:t>
            </a:r>
            <a:endParaRPr b="0"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Cloud Environment</a:t>
            </a:r>
            <a:endParaRPr b="0" sz="2100">
              <a:latin typeface="Lato"/>
              <a:ea typeface="Lato"/>
              <a:cs typeface="Lato"/>
              <a:sym typeface="Lato"/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Lato"/>
              <a:buChar char="-"/>
            </a:pPr>
            <a:r>
              <a:rPr lang="en" sz="2100">
                <a:latin typeface="Lato"/>
                <a:ea typeface="Lato"/>
                <a:cs typeface="Lato"/>
                <a:sym typeface="Lato"/>
              </a:rPr>
              <a:t>Big Data Focused, dealing with  significantly large amounts of data (Data Lakes)</a:t>
            </a:r>
            <a:endParaRPr sz="2100">
              <a:latin typeface="Lato"/>
              <a:ea typeface="Lato"/>
              <a:cs typeface="Lato"/>
              <a:sym typeface="Lato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2100"/>
              <a:buFont typeface="Lato"/>
              <a:buChar char="-"/>
            </a:pPr>
            <a:r>
              <a:rPr b="0" lang="en" sz="2100">
                <a:latin typeface="Lato"/>
                <a:ea typeface="Lato"/>
                <a:cs typeface="Lato"/>
                <a:sym typeface="Lato"/>
              </a:rPr>
              <a:t>Mostly ELT and raw data</a:t>
            </a:r>
            <a:endParaRPr b="0" sz="2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56650" y="1272500"/>
            <a:ext cx="8376600" cy="8922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4294967295" type="title"/>
          </p:nvPr>
        </p:nvSpPr>
        <p:spPr>
          <a:xfrm>
            <a:off x="535775" y="712150"/>
            <a:ext cx="59658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Local DB or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Cloud?</a:t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7747" y="84913"/>
            <a:ext cx="4449478" cy="49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00" y="2188600"/>
            <a:ext cx="3865600" cy="2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Data Engineering.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Local Environment.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